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7" r:id="rId3"/>
    <p:sldId id="258" r:id="rId4"/>
    <p:sldId id="262" r:id="rId5"/>
    <p:sldId id="260" r:id="rId6"/>
    <p:sldId id="261" r:id="rId7"/>
    <p:sldId id="265" r:id="rId8"/>
    <p:sldId id="263" r:id="rId9"/>
    <p:sldId id="264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3D266A"/>
    <a:srgbClr val="0A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F3099-9685-4589-BD61-BC1B3E64B626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159C6-81C9-4381-A838-2033354738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210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25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04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2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579" y="365126"/>
            <a:ext cx="5627771" cy="1325563"/>
          </a:xfrm>
        </p:spPr>
        <p:txBody>
          <a:bodyPr/>
          <a:lstStyle>
            <a:lvl1pPr algn="ctr">
              <a:defRPr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8650" y="797830"/>
            <a:ext cx="2057400" cy="47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774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8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078" y="365126"/>
            <a:ext cx="5666272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8877" y="793190"/>
            <a:ext cx="2060627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4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07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94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2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30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83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5C6E8-5C32-4A15-A541-9CF0369A76D8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BD75-6EDF-43B0-82E7-CDDBC5C093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47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00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rgbClr val="000066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rgbClr val="000066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rgbClr val="000066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rgbClr val="000066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rgbClr val="000066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3D266A"/>
          </a:solidFill>
        </p:spPr>
        <p:txBody>
          <a:bodyPr anchor="ctr"/>
          <a:lstStyle/>
          <a:p>
            <a:r>
              <a:rPr lang="en-GB" b="1" dirty="0">
                <a:solidFill>
                  <a:schemeClr val="bg1"/>
                </a:solidFill>
              </a:rPr>
              <a:t>Annual General Meeting Report</a:t>
            </a:r>
          </a:p>
          <a:p>
            <a:r>
              <a:rPr lang="en-GB" b="1" dirty="0">
                <a:solidFill>
                  <a:schemeClr val="bg1"/>
                </a:solidFill>
              </a:rPr>
              <a:t>13</a:t>
            </a:r>
            <a:r>
              <a:rPr lang="en-GB" b="1" baseline="30000" dirty="0">
                <a:solidFill>
                  <a:schemeClr val="bg1"/>
                </a:solidFill>
              </a:rPr>
              <a:t>th</a:t>
            </a:r>
            <a:r>
              <a:rPr lang="en-GB" b="1" dirty="0">
                <a:solidFill>
                  <a:schemeClr val="bg1"/>
                </a:solidFill>
              </a:rPr>
              <a:t> November 2025</a:t>
            </a:r>
          </a:p>
          <a:p>
            <a:r>
              <a:rPr lang="en-GB" b="1" dirty="0">
                <a:solidFill>
                  <a:schemeClr val="bg1"/>
                </a:solidFill>
              </a:rPr>
              <a:t>Benita Hexter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1453830"/>
            <a:ext cx="7543800" cy="172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755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sponsorship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24064"/>
            <a:ext cx="3741219" cy="5437683"/>
          </a:xfrm>
          <a:ln>
            <a:solidFill>
              <a:srgbClr val="FF0000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spcBef>
                <a:spcPts val="0"/>
              </a:spcBef>
              <a:buNone/>
            </a:pPr>
            <a:r>
              <a:rPr lang="en-GB" sz="6400" dirty="0"/>
              <a:t>With thanks to:</a:t>
            </a:r>
          </a:p>
          <a:p>
            <a:pPr marL="0" indent="0">
              <a:buNone/>
            </a:pPr>
            <a:r>
              <a:rPr lang="en-GB" sz="6400" dirty="0"/>
              <a:t>Aspire Law</a:t>
            </a:r>
          </a:p>
          <a:p>
            <a:pPr marL="0" indent="0">
              <a:buNone/>
            </a:pPr>
            <a:r>
              <a:rPr lang="en-GB" sz="6400" dirty="0"/>
              <a:t>Bolt Burdon Kemp</a:t>
            </a:r>
          </a:p>
          <a:p>
            <a:pPr marL="0" indent="0">
              <a:buNone/>
            </a:pPr>
            <a:r>
              <a:rPr lang="en-GB" sz="6400" dirty="0"/>
              <a:t>Cauda Equina Champions Charity</a:t>
            </a:r>
          </a:p>
          <a:p>
            <a:pPr marL="0" indent="0">
              <a:buNone/>
            </a:pPr>
            <a:r>
              <a:rPr lang="en-GB" sz="6400" dirty="0" err="1"/>
              <a:t>Clinisupplies</a:t>
            </a:r>
            <a:endParaRPr lang="en-GB" sz="6400" dirty="0"/>
          </a:p>
          <a:p>
            <a:pPr marL="0" indent="0">
              <a:buNone/>
            </a:pPr>
            <a:r>
              <a:rPr lang="en-GB" sz="6400" dirty="0" err="1"/>
              <a:t>Complexus</a:t>
            </a:r>
            <a:r>
              <a:rPr lang="en-GB" sz="6400" dirty="0"/>
              <a:t> Care</a:t>
            </a:r>
          </a:p>
          <a:p>
            <a:pPr marL="0" indent="0">
              <a:buNone/>
            </a:pPr>
            <a:r>
              <a:rPr lang="en-GB" sz="6400" dirty="0"/>
              <a:t>Emma Way Associates</a:t>
            </a:r>
          </a:p>
          <a:p>
            <a:pPr marL="0" indent="0">
              <a:buNone/>
            </a:pPr>
            <a:r>
              <a:rPr lang="en-GB" sz="6400" dirty="0"/>
              <a:t>HCA Healthcare</a:t>
            </a:r>
          </a:p>
          <a:p>
            <a:pPr marL="0" indent="0">
              <a:buNone/>
            </a:pPr>
            <a:r>
              <a:rPr lang="en-GB" sz="6400" dirty="0"/>
              <a:t>HCA Healthcare</a:t>
            </a:r>
          </a:p>
          <a:p>
            <a:pPr marL="0" indent="0">
              <a:buNone/>
            </a:pPr>
            <a:r>
              <a:rPr lang="en-GB" sz="6400" dirty="0"/>
              <a:t>Hollister / </a:t>
            </a:r>
            <a:r>
              <a:rPr lang="en-GB" sz="6400" dirty="0" err="1"/>
              <a:t>Fittleworth</a:t>
            </a:r>
            <a:endParaRPr lang="en-GB" sz="6400" dirty="0"/>
          </a:p>
          <a:p>
            <a:pPr marL="0" indent="0">
              <a:buNone/>
            </a:pPr>
            <a:r>
              <a:rPr lang="en-GB" sz="6400" dirty="0"/>
              <a:t>Irwin Mitchell</a:t>
            </a:r>
          </a:p>
          <a:p>
            <a:pPr marL="0" indent="0">
              <a:buNone/>
            </a:pPr>
            <a:r>
              <a:rPr lang="en-GB" sz="6400" dirty="0" err="1"/>
              <a:t>Medstrom</a:t>
            </a:r>
            <a:endParaRPr lang="en-GB" sz="6400" dirty="0"/>
          </a:p>
          <a:p>
            <a:pPr marL="0" indent="0">
              <a:buNone/>
            </a:pPr>
            <a:r>
              <a:rPr lang="en-GB" sz="6400" dirty="0" err="1"/>
              <a:t>Odstock</a:t>
            </a:r>
            <a:r>
              <a:rPr lang="en-GB" sz="6400" dirty="0"/>
              <a:t> Medical</a:t>
            </a:r>
          </a:p>
          <a:p>
            <a:pPr marL="0" indent="0">
              <a:buNone/>
            </a:pPr>
            <a:r>
              <a:rPr lang="en-GB" sz="6400" dirty="0"/>
              <a:t>Premium Care Solutions</a:t>
            </a:r>
          </a:p>
          <a:p>
            <a:pPr marL="0" indent="0">
              <a:buNone/>
            </a:pPr>
            <a:r>
              <a:rPr lang="en-GB" sz="6400" dirty="0" err="1"/>
              <a:t>Qufora</a:t>
            </a:r>
            <a:endParaRPr lang="en-GB" sz="6400" dirty="0"/>
          </a:p>
          <a:p>
            <a:pPr marL="0" indent="0">
              <a:buNone/>
            </a:pPr>
            <a:r>
              <a:rPr lang="en-GB" sz="6400" dirty="0"/>
              <a:t>Stewarts Law</a:t>
            </a:r>
          </a:p>
          <a:p>
            <a:pPr marL="0" indent="0">
              <a:buNone/>
            </a:pPr>
            <a:r>
              <a:rPr lang="en-GB" sz="6400" dirty="0"/>
              <a:t>Tessa Gough Associates</a:t>
            </a:r>
          </a:p>
          <a:p>
            <a:pPr marL="0" indent="0">
              <a:buNone/>
            </a:pPr>
            <a:r>
              <a:rPr lang="en-GB" sz="6400" dirty="0"/>
              <a:t>Tetra Live-in Care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0EAE66-E666-D558-F259-1D5143525E4E}"/>
              </a:ext>
            </a:extLst>
          </p:cNvPr>
          <p:cNvSpPr txBox="1"/>
          <p:nvPr/>
        </p:nvSpPr>
        <p:spPr>
          <a:xfrm>
            <a:off x="5122445" y="2522957"/>
            <a:ext cx="3513221" cy="2774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GB" sz="1800" kern="1200" dirty="0">
                <a:solidFill>
                  <a:srgbClr val="0000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MASCIP is staffed by volunteers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GB" sz="1800" kern="1200" dirty="0">
                <a:solidFill>
                  <a:srgbClr val="0000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Sponsorship opportunities range from £100 - £1,200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GB" sz="1800" kern="1200" dirty="0">
                <a:solidFill>
                  <a:srgbClr val="0000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 to finance MASCIP activities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GB" sz="1800" kern="1200" dirty="0">
                <a:solidFill>
                  <a:srgbClr val="0000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Contact Jane Stanbridge at: mascipsponsorship@gmail.com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0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49" y="1690689"/>
            <a:ext cx="4877002" cy="44862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Alison Lamb – Conference Curator</a:t>
            </a:r>
          </a:p>
          <a:p>
            <a:pPr marL="0" indent="0">
              <a:buNone/>
            </a:pPr>
            <a:r>
              <a:rPr lang="en-GB" dirty="0"/>
              <a:t>Benita Hexter - Chair</a:t>
            </a:r>
          </a:p>
          <a:p>
            <a:pPr marL="0" indent="0">
              <a:buNone/>
            </a:pPr>
            <a:r>
              <a:rPr lang="en-GB" dirty="0"/>
              <a:t>Carol Adcock – SCIC representative rep</a:t>
            </a:r>
          </a:p>
          <a:p>
            <a:pPr marL="0" indent="0">
              <a:buNone/>
            </a:pPr>
            <a:r>
              <a:rPr lang="en-GB" dirty="0"/>
              <a:t>Carolyn Taylor – Bursary Co-ordinator</a:t>
            </a:r>
          </a:p>
          <a:p>
            <a:pPr marL="0" indent="0">
              <a:buNone/>
            </a:pPr>
            <a:r>
              <a:rPr lang="en-GB" dirty="0"/>
              <a:t>Firas </a:t>
            </a:r>
            <a:r>
              <a:rPr lang="en-GB" dirty="0" err="1"/>
              <a:t>Sarhan</a:t>
            </a:r>
            <a:r>
              <a:rPr lang="en-GB" dirty="0"/>
              <a:t> – Social media</a:t>
            </a:r>
          </a:p>
          <a:p>
            <a:pPr marL="0" indent="0">
              <a:buNone/>
            </a:pPr>
            <a:r>
              <a:rPr lang="en-GB" dirty="0"/>
              <a:t>Rhiannon Daniel – Membership</a:t>
            </a:r>
          </a:p>
          <a:p>
            <a:pPr marL="0" indent="0">
              <a:buNone/>
            </a:pPr>
            <a:r>
              <a:rPr lang="en-GB" dirty="0"/>
              <a:t>Dan Burden – Newsletter Editor</a:t>
            </a:r>
          </a:p>
          <a:p>
            <a:pPr marL="0" indent="0">
              <a:buNone/>
            </a:pPr>
            <a:r>
              <a:rPr lang="en-GB" dirty="0" err="1"/>
              <a:t>Éimear</a:t>
            </a:r>
            <a:r>
              <a:rPr lang="en-GB" dirty="0"/>
              <a:t> Smith – Conference Curator</a:t>
            </a:r>
          </a:p>
          <a:p>
            <a:pPr marL="0" indent="0">
              <a:buNone/>
            </a:pPr>
            <a:r>
              <a:rPr lang="en-GB" dirty="0"/>
              <a:t>Emma Linley – Website</a:t>
            </a:r>
          </a:p>
          <a:p>
            <a:pPr marL="0" indent="0">
              <a:buNone/>
            </a:pPr>
            <a:r>
              <a:rPr lang="en-GB" dirty="0"/>
              <a:t>Emma Way – Conference Co-ordinator</a:t>
            </a:r>
          </a:p>
          <a:p>
            <a:pPr marL="0" indent="0">
              <a:buNone/>
            </a:pPr>
            <a:r>
              <a:rPr lang="en-GB" dirty="0"/>
              <a:t>Jane Stanbridge – Sponsorship</a:t>
            </a:r>
          </a:p>
          <a:p>
            <a:pPr marL="0" indent="0">
              <a:buNone/>
            </a:pPr>
            <a:r>
              <a:rPr lang="en-GB" dirty="0"/>
              <a:t>Kimberley Small - Secretary</a:t>
            </a:r>
          </a:p>
          <a:p>
            <a:pPr marL="0" indent="0">
              <a:buNone/>
            </a:pPr>
            <a:r>
              <a:rPr lang="en-GB" dirty="0"/>
              <a:t>Kirsty Cook – Treasurer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5651" y="2762450"/>
            <a:ext cx="3009699" cy="1576087"/>
          </a:xfrm>
          <a:ln>
            <a:solidFill>
              <a:srgbClr val="FF0000"/>
            </a:solidFill>
          </a:ln>
        </p:spPr>
        <p:txBody>
          <a:bodyPr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dirty="0"/>
              <a:t>13 committee members</a:t>
            </a:r>
          </a:p>
          <a:p>
            <a:pPr marL="0" indent="0" algn="ctr">
              <a:buNone/>
            </a:pPr>
            <a:r>
              <a:rPr lang="en-GB" dirty="0"/>
              <a:t>12/12 elected members</a:t>
            </a:r>
          </a:p>
          <a:p>
            <a:pPr marL="0" indent="0" algn="ctr">
              <a:buNone/>
            </a:pPr>
            <a:r>
              <a:rPr lang="en-GB" dirty="0"/>
              <a:t>6/8 SCIC members</a:t>
            </a:r>
          </a:p>
        </p:txBody>
      </p:sp>
    </p:spTree>
    <p:extLst>
      <p:ext uri="{BB962C8B-B14F-4D97-AF65-F5344CB8AC3E}">
        <p14:creationId xmlns:p14="http://schemas.microsoft.com/office/powerpoint/2010/main" val="1255997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SCIC Reps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690689"/>
            <a:ext cx="8291063" cy="48833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Belfast		</a:t>
            </a:r>
            <a:r>
              <a:rPr lang="en-GB" dirty="0" err="1"/>
              <a:t>Bronagh</a:t>
            </a:r>
            <a:r>
              <a:rPr lang="en-GB" dirty="0"/>
              <a:t> </a:t>
            </a:r>
            <a:r>
              <a:rPr lang="en-GB" dirty="0" err="1"/>
              <a:t>Papenfus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Cardiff			Kelly Morris</a:t>
            </a:r>
          </a:p>
          <a:p>
            <a:pPr marL="0" indent="0">
              <a:buNone/>
            </a:pPr>
            <a:r>
              <a:rPr lang="en-GB" dirty="0"/>
              <a:t>Dublin			Eimear Smith</a:t>
            </a:r>
          </a:p>
          <a:p>
            <a:pPr marL="0" indent="0">
              <a:buNone/>
            </a:pPr>
            <a:r>
              <a:rPr lang="en-GB" dirty="0"/>
              <a:t>Glasgow		Claire Lincoln</a:t>
            </a:r>
          </a:p>
          <a:p>
            <a:pPr marL="0" indent="0">
              <a:buNone/>
            </a:pPr>
            <a:r>
              <a:rPr lang="en-GB" dirty="0"/>
              <a:t>Middlesbrough	Clare Nixon</a:t>
            </a:r>
          </a:p>
          <a:p>
            <a:pPr marL="0" indent="0">
              <a:buNone/>
            </a:pPr>
            <a:r>
              <a:rPr lang="en-GB" dirty="0"/>
              <a:t>Oswestry		Jess Shiel</a:t>
            </a:r>
          </a:p>
          <a:p>
            <a:pPr marL="0" indent="0">
              <a:buNone/>
            </a:pPr>
            <a:r>
              <a:rPr lang="en-GB" dirty="0"/>
              <a:t>Salisbury		Rachael </a:t>
            </a:r>
            <a:r>
              <a:rPr lang="en-GB" dirty="0" err="1"/>
              <a:t>Coulson-Smith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Sheffield		Sarah Wilkinson and Andrea Patterson </a:t>
            </a:r>
          </a:p>
          <a:p>
            <a:pPr marL="0" indent="0">
              <a:buNone/>
            </a:pPr>
            <a:r>
              <a:rPr lang="en-GB" dirty="0"/>
              <a:t>Southport		Clare Miller</a:t>
            </a:r>
          </a:p>
          <a:p>
            <a:pPr marL="0" indent="0">
              <a:buNone/>
            </a:pPr>
            <a:r>
              <a:rPr lang="en-GB" dirty="0"/>
              <a:t>Stanmore		Sakshi Mahajan</a:t>
            </a:r>
          </a:p>
          <a:p>
            <a:pPr marL="0" indent="0">
              <a:buNone/>
            </a:pPr>
            <a:r>
              <a:rPr lang="en-GB" dirty="0"/>
              <a:t>Stoke Mandeville	Firas </a:t>
            </a:r>
            <a:r>
              <a:rPr lang="en-GB" dirty="0" err="1"/>
              <a:t>Sarhan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Wakefield		Zoe Jeffery and Fiona Dixon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96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accounts 2024-25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997225"/>
              </p:ext>
            </p:extLst>
          </p:nvPr>
        </p:nvGraphicFramePr>
        <p:xfrm>
          <a:off x="1475673" y="2316514"/>
          <a:ext cx="6012782" cy="1483360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637110629"/>
                    </a:ext>
                  </a:extLst>
                </a:gridCol>
                <a:gridCol w="2069432">
                  <a:extLst>
                    <a:ext uri="{9D8B030D-6E8A-4147-A177-3AD203B41FA5}">
                      <a16:colId xmlns:a16="http://schemas.microsoft.com/office/drawing/2014/main" val="2603873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£30,212.26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26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£39,282.99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545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00006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440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Net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000066"/>
                          </a:solidFill>
                        </a:rPr>
                        <a:t>52964.76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460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52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membership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84C83F2-E359-C6BC-A05D-DB0B67F800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20447" t="17633" r="19279"/>
          <a:stretch/>
        </p:blipFill>
        <p:spPr>
          <a:xfrm>
            <a:off x="5054582" y="3429000"/>
            <a:ext cx="3578983" cy="2943616"/>
          </a:xfrm>
          <a:prstGeom prst="rect">
            <a:avLst/>
          </a:prstGeom>
        </p:spPr>
      </p:pic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6FB344AB-2363-5D2D-7EA3-495F7244CEC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10435" y="1690688"/>
            <a:ext cx="4626968" cy="2781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23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1055771" y="1267000"/>
            <a:ext cx="5627771" cy="1325563"/>
          </a:xfrm>
        </p:spPr>
        <p:txBody>
          <a:bodyPr/>
          <a:lstStyle/>
          <a:p>
            <a:r>
              <a:rPr lang="en-GB" dirty="0"/>
              <a:t>newsletter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18C08BB-0974-D690-417C-135706C5E9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7057"/>
          <a:stretch/>
        </p:blipFill>
        <p:spPr>
          <a:xfrm>
            <a:off x="3657600" y="106818"/>
            <a:ext cx="5227210" cy="64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82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4E6E9-1B34-5E9F-923A-DCA5E87BB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3A8B8-BD8C-3650-2008-5FEDB44D2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99874"/>
            <a:ext cx="7886700" cy="85131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2250 visitors per month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422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Activities,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0498"/>
            <a:ext cx="7886700" cy="1991001"/>
          </a:xfrm>
        </p:spPr>
        <p:txBody>
          <a:bodyPr anchor="ctr"/>
          <a:lstStyle/>
          <a:p>
            <a:r>
              <a:rPr lang="en-GB" dirty="0"/>
              <a:t>Rebuild website</a:t>
            </a:r>
          </a:p>
          <a:p>
            <a:r>
              <a:rPr lang="en-GB" dirty="0"/>
              <a:t>Normalise tax affairs</a:t>
            </a:r>
          </a:p>
          <a:p>
            <a:r>
              <a:rPr lang="en-GB" dirty="0"/>
              <a:t>Conference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587D70-C240-D148-DFA9-494C90487D2F}"/>
              </a:ext>
            </a:extLst>
          </p:cNvPr>
          <p:cNvSpPr txBox="1">
            <a:spLocks/>
          </p:cNvSpPr>
          <p:nvPr/>
        </p:nvSpPr>
        <p:spPr>
          <a:xfrm>
            <a:off x="-531482" y="3288780"/>
            <a:ext cx="56277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rgbClr val="000099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Plans, 2026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7195870-59A8-433B-5D35-8C03FB44DE9E}"/>
              </a:ext>
            </a:extLst>
          </p:cNvPr>
          <p:cNvSpPr txBox="1">
            <a:spLocks/>
          </p:cNvSpPr>
          <p:nvPr/>
        </p:nvSpPr>
        <p:spPr>
          <a:xfrm>
            <a:off x="628650" y="4614343"/>
            <a:ext cx="7886700" cy="1991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rgbClr val="000066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Formalise status</a:t>
            </a:r>
          </a:p>
          <a:p>
            <a:r>
              <a:rPr lang="en-GB" dirty="0"/>
              <a:t>Monthly webinars</a:t>
            </a:r>
          </a:p>
          <a:p>
            <a:r>
              <a:rPr lang="en-GB" dirty="0"/>
              <a:t>Additional bursary</a:t>
            </a:r>
          </a:p>
          <a:p>
            <a:r>
              <a:rPr lang="en-GB" dirty="0"/>
              <a:t>conference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00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Paul Kennedy Bursary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58866" y="1915520"/>
            <a:ext cx="4410176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Congratulations to Parvathy Mohan, who has been awarded the 2025 Paul Kennedy Bursary.</a:t>
            </a:r>
          </a:p>
          <a:p>
            <a:pPr marL="0" indent="0">
              <a:buNone/>
            </a:pPr>
            <a:r>
              <a:rPr lang="en-GB" dirty="0"/>
              <a:t>Parvathy is Nursing, Network Practice Educator at Sheffield SCIC and is aiming to produce a series of animated videos about bladder management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30BEFD-2D09-1B82-8CB0-B605B7B0C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384" y="1151625"/>
            <a:ext cx="1825565" cy="182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55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CIP" id="{E8BEDAAD-E11C-46A0-BE0C-F9F92D4129B6}" vid="{FF20152D-978C-49D9-805F-DC1D45161B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MASCIP</Template>
  <TotalTime>106</TotalTime>
  <Words>299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committee</vt:lpstr>
      <vt:lpstr>SCIC Reps</vt:lpstr>
      <vt:lpstr>accounts 2024-25</vt:lpstr>
      <vt:lpstr>membership</vt:lpstr>
      <vt:lpstr>newsletter</vt:lpstr>
      <vt:lpstr>website</vt:lpstr>
      <vt:lpstr>Activities, 2025</vt:lpstr>
      <vt:lpstr>Paul Kennedy Bursary</vt:lpstr>
      <vt:lpstr>sponsorship</vt:lpstr>
    </vt:vector>
  </TitlesOfParts>
  <Company>Royal National Orthopaedic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HEXTER, Benita (ROYAL NATIONAL ORTHOPAEDIC HOSPITAL NHS TRUST)</dc:creator>
  <cp:lastModifiedBy>HEXTER, Benita (ROYAL NATIONAL ORTHOPAEDIC HOSPITAL NHS TRUST)</cp:lastModifiedBy>
  <cp:revision>3</cp:revision>
  <dcterms:created xsi:type="dcterms:W3CDTF">2025-11-12T12:42:23Z</dcterms:created>
  <dcterms:modified xsi:type="dcterms:W3CDTF">2025-11-12T15:29:38Z</dcterms:modified>
</cp:coreProperties>
</file>